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9236075" cy="7010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hm/dBnU9C2/nROUWS49GGuco3U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969294-4B5A-4451-9BF3-C1E69B9E06A6}">
  <a:tblStyle styleId="{EC969294-4B5A-4451-9BF3-C1E69B9E06A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0"/>
            <a:ext cx="4002299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31641" y="0"/>
            <a:ext cx="4002299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67025" y="527050"/>
            <a:ext cx="3502025" cy="26273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6658664"/>
            <a:ext cx="4002299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31641" y="6658664"/>
            <a:ext cx="4002299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67025" y="527050"/>
            <a:ext cx="3502025" cy="26273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67025" y="527050"/>
            <a:ext cx="3502025" cy="26273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10:notes"/>
          <p:cNvSpPr txBox="1">
            <a:spLocks noGrp="1"/>
          </p:cNvSpPr>
          <p:nvPr>
            <p:ph type="body" idx="1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0:notes"/>
          <p:cNvSpPr txBox="1">
            <a:spLocks noGrp="1"/>
          </p:cNvSpPr>
          <p:nvPr>
            <p:ph type="sldNum" idx="12"/>
          </p:nvPr>
        </p:nvSpPr>
        <p:spPr>
          <a:xfrm>
            <a:off x="5231641" y="6658664"/>
            <a:ext cx="4002299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67025" y="527050"/>
            <a:ext cx="3502025" cy="26273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11:notes"/>
          <p:cNvSpPr txBox="1">
            <a:spLocks noGrp="1"/>
          </p:cNvSpPr>
          <p:nvPr>
            <p:ph type="body" idx="1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1:notes"/>
          <p:cNvSpPr txBox="1">
            <a:spLocks noGrp="1"/>
          </p:cNvSpPr>
          <p:nvPr>
            <p:ph type="sldNum" idx="12"/>
          </p:nvPr>
        </p:nvSpPr>
        <p:spPr>
          <a:xfrm>
            <a:off x="5231641" y="6658664"/>
            <a:ext cx="4002299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67025" y="527050"/>
            <a:ext cx="3502025" cy="26273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12:notes"/>
          <p:cNvSpPr txBox="1">
            <a:spLocks noGrp="1"/>
          </p:cNvSpPr>
          <p:nvPr>
            <p:ph type="body" idx="1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2:notes"/>
          <p:cNvSpPr txBox="1">
            <a:spLocks noGrp="1"/>
          </p:cNvSpPr>
          <p:nvPr>
            <p:ph type="sldNum" idx="12"/>
          </p:nvPr>
        </p:nvSpPr>
        <p:spPr>
          <a:xfrm>
            <a:off x="5231641" y="6658664"/>
            <a:ext cx="4002299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67025" y="527050"/>
            <a:ext cx="3502025" cy="26273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3:notes"/>
          <p:cNvSpPr txBox="1">
            <a:spLocks noGrp="1"/>
          </p:cNvSpPr>
          <p:nvPr>
            <p:ph type="body" idx="1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3:notes"/>
          <p:cNvSpPr txBox="1">
            <a:spLocks noGrp="1"/>
          </p:cNvSpPr>
          <p:nvPr>
            <p:ph type="sldNum" idx="12"/>
          </p:nvPr>
        </p:nvSpPr>
        <p:spPr>
          <a:xfrm>
            <a:off x="5231641" y="6658664"/>
            <a:ext cx="4002299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 txBox="1">
            <a:spLocks noGrp="1"/>
          </p:cNvSpPr>
          <p:nvPr>
            <p:ph type="body" idx="1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67025" y="527050"/>
            <a:ext cx="3502025" cy="26273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67025" y="527050"/>
            <a:ext cx="3502025" cy="26273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5:notes"/>
          <p:cNvSpPr txBox="1">
            <a:spLocks noGrp="1"/>
          </p:cNvSpPr>
          <p:nvPr>
            <p:ph type="body" idx="1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5:notes"/>
          <p:cNvSpPr txBox="1">
            <a:spLocks noGrp="1"/>
          </p:cNvSpPr>
          <p:nvPr>
            <p:ph type="sldNum" idx="12"/>
          </p:nvPr>
        </p:nvSpPr>
        <p:spPr>
          <a:xfrm>
            <a:off x="5231641" y="6658664"/>
            <a:ext cx="4002299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67025" y="527050"/>
            <a:ext cx="3502025" cy="26273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6:notes"/>
          <p:cNvSpPr txBox="1">
            <a:spLocks noGrp="1"/>
          </p:cNvSpPr>
          <p:nvPr>
            <p:ph type="body" idx="1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6:notes"/>
          <p:cNvSpPr txBox="1">
            <a:spLocks noGrp="1"/>
          </p:cNvSpPr>
          <p:nvPr>
            <p:ph type="sldNum" idx="12"/>
          </p:nvPr>
        </p:nvSpPr>
        <p:spPr>
          <a:xfrm>
            <a:off x="5231641" y="6658664"/>
            <a:ext cx="4002299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:notes"/>
          <p:cNvSpPr txBox="1">
            <a:spLocks noGrp="1"/>
          </p:cNvSpPr>
          <p:nvPr>
            <p:ph type="body" idx="1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67025" y="527050"/>
            <a:ext cx="3502025" cy="26273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:notes"/>
          <p:cNvSpPr txBox="1">
            <a:spLocks noGrp="1"/>
          </p:cNvSpPr>
          <p:nvPr>
            <p:ph type="body" idx="1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67025" y="527050"/>
            <a:ext cx="3502025" cy="26273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:notes"/>
          <p:cNvSpPr txBox="1">
            <a:spLocks noGrp="1"/>
          </p:cNvSpPr>
          <p:nvPr>
            <p:ph type="body" idx="1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67025" y="527050"/>
            <a:ext cx="3502025" cy="26273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67025" y="527050"/>
            <a:ext cx="3502025" cy="26273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:notes"/>
          <p:cNvSpPr txBox="1">
            <a:spLocks noGrp="1"/>
          </p:cNvSpPr>
          <p:nvPr>
            <p:ph type="body" idx="1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67025" y="527050"/>
            <a:ext cx="3502025" cy="26273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:notes"/>
          <p:cNvSpPr txBox="1">
            <a:spLocks noGrp="1"/>
          </p:cNvSpPr>
          <p:nvPr>
            <p:ph type="body" idx="1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67025" y="527050"/>
            <a:ext cx="3502025" cy="26273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>
            <a:spLocks noGrp="1"/>
          </p:cNvSpPr>
          <p:nvPr>
            <p:ph type="body" idx="1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67025" y="527050"/>
            <a:ext cx="3502025" cy="26273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67025" y="527050"/>
            <a:ext cx="3502025" cy="26273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67025" y="527050"/>
            <a:ext cx="3502025" cy="26273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>
            <a:spLocks noGrp="1"/>
          </p:cNvSpPr>
          <p:nvPr>
            <p:ph type="body" idx="1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67025" y="527050"/>
            <a:ext cx="3502025" cy="26273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67025" y="527050"/>
            <a:ext cx="3502025" cy="26273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67025" y="527050"/>
            <a:ext cx="3502025" cy="26273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8:notes"/>
          <p:cNvSpPr txBox="1">
            <a:spLocks noGrp="1"/>
          </p:cNvSpPr>
          <p:nvPr>
            <p:ph type="body" idx="1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8:notes"/>
          <p:cNvSpPr txBox="1">
            <a:spLocks noGrp="1"/>
          </p:cNvSpPr>
          <p:nvPr>
            <p:ph type="sldNum" idx="12"/>
          </p:nvPr>
        </p:nvSpPr>
        <p:spPr>
          <a:xfrm>
            <a:off x="5231641" y="6658664"/>
            <a:ext cx="4002299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67025" y="527050"/>
            <a:ext cx="3502025" cy="26273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9:notes"/>
          <p:cNvSpPr txBox="1">
            <a:spLocks noGrp="1"/>
          </p:cNvSpPr>
          <p:nvPr>
            <p:ph type="body" idx="1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:notes"/>
          <p:cNvSpPr txBox="1">
            <a:spLocks noGrp="1"/>
          </p:cNvSpPr>
          <p:nvPr>
            <p:ph type="sldNum" idx="12"/>
          </p:nvPr>
        </p:nvSpPr>
        <p:spPr>
          <a:xfrm>
            <a:off x="5231641" y="6658664"/>
            <a:ext cx="4002299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e2c7f665cf_1_4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ge2c7f665cf_1_4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ge2c7f665cf_1_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e2c7f665cf_1_39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ge2c7f665cf_1_39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ge2c7f665cf_1_3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e2c7f665cf_1_4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e2c7f665cf_1_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e2c7f665cf_1_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800"/>
            </a:lvl1pPr>
            <a:lvl2pPr marL="914400" lvl="1" indent="-3810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/>
            </a:lvl2pPr>
            <a:lvl3pPr marL="1371600" lvl="2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7" name="Google Shape;57;ge2c7f665cf_1_4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800"/>
            </a:lvl1pPr>
            <a:lvl2pPr marL="914400" lvl="1" indent="-3810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/>
            </a:lvl2pPr>
            <a:lvl3pPr marL="1371600" lvl="2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" name="Google Shape;58;ge2c7f665cf_1_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e2c7f665cf_1_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e2c7f665cf_1_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2c7f665cf_1_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e2c7f665cf_1_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ge2c7f665cf_1_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ge2c7f665cf_1_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e2c7f665cf_1_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e2c7f665cf_1_8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ge2c7f665cf_1_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e2c7f665cf_1_1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e2c7f665cf_1_1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ge2c7f665cf_1_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e2c7f665cf_1_1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e2c7f665cf_1_1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ge2c7f665cf_1_1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ge2c7f665cf_1_1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e2c7f665cf_1_2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e2c7f665cf_1_2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e2c7f665cf_1_23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ge2c7f665cf_1_23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ge2c7f665cf_1_2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e2c7f665cf_1_27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ge2c7f665cf_1_2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e2c7f665cf_1_30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ge2c7f665cf_1_30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ge2c7f665cf_1_30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ge2c7f665cf_1_30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ge2c7f665cf_1_3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e2c7f665cf_1_36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ge2c7f665cf_1_3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e2c7f665cf_1_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ge2c7f665cf_1_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ge2c7f665cf_1_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"/>
          <p:cNvSpPr txBox="1">
            <a:spLocks noGrp="1"/>
          </p:cNvSpPr>
          <p:nvPr>
            <p:ph type="ctrTitle"/>
          </p:nvPr>
        </p:nvSpPr>
        <p:spPr>
          <a:xfrm>
            <a:off x="762000" y="1752600"/>
            <a:ext cx="77724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5300" b="1" dirty="0">
                <a:solidFill>
                  <a:srgbClr val="FFFFFF"/>
                </a:solidFill>
              </a:rPr>
              <a:t>Meadowdale Hills </a:t>
            </a:r>
            <a:br>
              <a:rPr lang="en-US" sz="5300" b="1" dirty="0">
                <a:solidFill>
                  <a:srgbClr val="FFFFFF"/>
                </a:solidFill>
              </a:rPr>
            </a:br>
            <a:r>
              <a:rPr lang="en-US" sz="5300" b="1" dirty="0">
                <a:solidFill>
                  <a:srgbClr val="FFFFFF"/>
                </a:solidFill>
              </a:rPr>
              <a:t>Property Owners Association</a:t>
            </a:r>
            <a:br>
              <a:rPr lang="en-US" sz="5300" dirty="0">
                <a:solidFill>
                  <a:srgbClr val="FFFFFF"/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>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2021 Annual Meeting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In-Person and by Zoom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72" name="Google Shape;72;p1"/>
          <p:cNvSpPr txBox="1">
            <a:spLocks noGrp="1"/>
          </p:cNvSpPr>
          <p:nvPr>
            <p:ph type="subTitle" idx="1"/>
          </p:nvPr>
        </p:nvSpPr>
        <p:spPr>
          <a:xfrm>
            <a:off x="1447800" y="4953000"/>
            <a:ext cx="6400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>
                <a:solidFill>
                  <a:schemeClr val="dk1"/>
                </a:solidFill>
              </a:rPr>
              <a:t>July 10, 2021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14285"/>
              <a:buNone/>
            </a:pPr>
            <a:endParaRPr/>
          </a:p>
        </p:txBody>
      </p:sp>
      <p:sp>
        <p:nvSpPr>
          <p:cNvPr id="73" name="Google Shape;73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2"/>
                </a:solidFill>
              </a:rPr>
              <a:t>1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6. General Improvement District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>
                <a:solidFill>
                  <a:srgbClr val="FFFFFF"/>
                </a:solidFill>
              </a:rPr>
              <a:t>Board Members:  Chip Sproul, Richard Telfer, Josh Leeds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2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>
                <a:solidFill>
                  <a:srgbClr val="FFFFFF"/>
                </a:solidFill>
              </a:rPr>
              <a:t>General Improvement District (GID) 11 – Independent of MHPOA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>
                <a:solidFill>
                  <a:srgbClr val="FFFFFF"/>
                </a:solidFill>
              </a:rPr>
              <a:t>     Funding from MHPOA mill levy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>
                <a:solidFill>
                  <a:srgbClr val="FFFFFF"/>
                </a:solidFill>
              </a:rPr>
              <a:t>     Money controlled by County, paid to County-certified contractor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>
                <a:solidFill>
                  <a:srgbClr val="FFFFFF"/>
                </a:solidFill>
              </a:rPr>
              <a:t>     GID identifies work needed and verifies work completed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2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>
                <a:solidFill>
                  <a:srgbClr val="FFFFFF"/>
                </a:solidFill>
              </a:rPr>
              <a:t>Roads in MHPOA are a Public/Private Partnership with Larimer County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>
                <a:solidFill>
                  <a:srgbClr val="FFFFFF"/>
                </a:solidFill>
              </a:rPr>
              <a:t>    Larimer County contracts with and pays Contractor for road work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>
                <a:solidFill>
                  <a:srgbClr val="FFFFFF"/>
                </a:solidFill>
              </a:rPr>
              <a:t>Pole Hill Road is Larimer County Responsibility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2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440"/>
              </a:spcBef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r>
              <a:rPr lang="en-US" sz="2200">
                <a:solidFill>
                  <a:srgbClr val="FFFFFF"/>
                </a:solidFill>
              </a:rPr>
              <a:t>MHPOA Road Work Plan in 2021-2022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chemeClr val="dk2"/>
                </a:solidFill>
              </a:rPr>
              <a:t>10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7. Architecture Control Committee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7" name="Google Shape;147;p11"/>
          <p:cNvSpPr txBox="1">
            <a:spLocks noGrp="1"/>
          </p:cNvSpPr>
          <p:nvPr>
            <p:ph type="body" idx="1"/>
          </p:nvPr>
        </p:nvSpPr>
        <p:spPr>
          <a:xfrm>
            <a:off x="457200" y="1417638"/>
            <a:ext cx="8229600" cy="493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2200">
                <a:solidFill>
                  <a:srgbClr val="FFFFFF"/>
                </a:solidFill>
              </a:rPr>
              <a:t>ACC: Keith Pearson, Chair, </a:t>
            </a:r>
            <a:r>
              <a:rPr lang="en-US" sz="2400" b="0" u="none" strike="noStrike">
                <a:solidFill>
                  <a:srgbClr val="FFFFFF"/>
                </a:solidFill>
              </a:rPr>
              <a:t>Ron Nicholson</a:t>
            </a:r>
            <a:r>
              <a:rPr lang="en-US" sz="2400" u="none" strike="noStrike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1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>
                <a:solidFill>
                  <a:srgbClr val="FFFFFF"/>
                </a:solidFill>
              </a:rPr>
              <a:t>ACC review and approval required before starting construction on new, additions, or renovation construction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>
                <a:solidFill>
                  <a:srgbClr val="FFFFFF"/>
                </a:solidFill>
              </a:rPr>
              <a:t>Structures must be residential, single family - One dwelling per lot, plus one detached garage and one storage building.  Home-based businesses have limitations.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>
                <a:solidFill>
                  <a:srgbClr val="FFFFFF"/>
                </a:solidFill>
              </a:rPr>
              <a:t>No temporary structures (trailers, shacks) or open storage of materials.  No unlicensed or inoperative vehicles.  No RV’s parked on the street.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>
                <a:solidFill>
                  <a:srgbClr val="FFFFFF"/>
                </a:solidFill>
              </a:rPr>
              <a:t>Driveway culverts are required unless driveway does not interfere with road water runoff.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>
                <a:solidFill>
                  <a:srgbClr val="FFFFFF"/>
                </a:solidFill>
              </a:rPr>
              <a:t>2020-2021 Activity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200">
              <a:solidFill>
                <a:srgbClr val="FFFFFF"/>
              </a:solidFill>
            </a:endParaRPr>
          </a:p>
          <a:p>
            <a:pPr marL="1028700" lvl="1" indent="-4191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>
              <a:solidFill>
                <a:srgbClr val="FFFFFF"/>
              </a:solidFill>
            </a:endParaRPr>
          </a:p>
          <a:p>
            <a:pPr marL="1028700" lvl="1" indent="-393700" algn="l" rtl="0">
              <a:spcBef>
                <a:spcPts val="560"/>
              </a:spcBef>
              <a:spcAft>
                <a:spcPts val="1200"/>
              </a:spcAft>
              <a:buClr>
                <a:schemeClr val="dk1"/>
              </a:buClr>
              <a:buSzPct val="200000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48" name="Google Shape;14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11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"/>
          <p:cNvSpPr txBox="1">
            <a:spLocks noGrp="1"/>
          </p:cNvSpPr>
          <p:nvPr>
            <p:ph type="title"/>
          </p:nvPr>
        </p:nvSpPr>
        <p:spPr>
          <a:xfrm>
            <a:off x="533400" y="190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8. Brief Mentions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5" name="Google Shape;155;p12"/>
          <p:cNvSpPr txBox="1">
            <a:spLocks noGrp="1"/>
          </p:cNvSpPr>
          <p:nvPr>
            <p:ph type="body" idx="1"/>
          </p:nvPr>
        </p:nvSpPr>
        <p:spPr>
          <a:xfrm>
            <a:off x="457200" y="3200400"/>
            <a:ext cx="8229600" cy="292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FFFFFF"/>
              </a:solidFill>
            </a:endParaRPr>
          </a:p>
          <a:p>
            <a:pPr marL="1028700" lvl="1" indent="-4191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FFFFFF"/>
              </a:solidFill>
            </a:endParaRPr>
          </a:p>
          <a:p>
            <a:pPr marL="1028700" lvl="1" indent="-393700" algn="l" rtl="0">
              <a:spcBef>
                <a:spcPts val="560"/>
              </a:spcBef>
              <a:spcAft>
                <a:spcPts val="120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56" name="Google Shape;156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12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8.1 Community Wildfire Protection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3" name="Google Shape;163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5100">
                <a:solidFill>
                  <a:srgbClr val="FFFFFF"/>
                </a:solidFill>
              </a:rPr>
              <a:t>	</a:t>
            </a:r>
            <a:r>
              <a:rPr lang="en-US" sz="9600">
                <a:solidFill>
                  <a:srgbClr val="FFFFFF"/>
                </a:solidFill>
              </a:rPr>
              <a:t>Contact Estes Valley Fire Marshal (970-577-0900)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9600">
                <a:solidFill>
                  <a:srgbClr val="FFFFFF"/>
                </a:solidFill>
              </a:rPr>
              <a:t>	for your FREE home and property Firewise inspection 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7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7400">
                <a:solidFill>
                  <a:srgbClr val="FFFFFF"/>
                </a:solidFill>
              </a:rPr>
              <a:t>	</a:t>
            </a:r>
            <a:r>
              <a:rPr lang="en-US" sz="9600">
                <a:solidFill>
                  <a:srgbClr val="FFFFFF"/>
                </a:solidFill>
              </a:rPr>
              <a:t>Working Smoke Alarms and CO Sensors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7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7400">
                <a:solidFill>
                  <a:srgbClr val="FFFFFF"/>
                </a:solidFill>
              </a:rPr>
              <a:t>  	</a:t>
            </a:r>
            <a:r>
              <a:rPr lang="en-US" sz="9600">
                <a:solidFill>
                  <a:srgbClr val="FFFFFF"/>
                </a:solidFill>
              </a:rPr>
              <a:t>Keep roads open 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7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7400">
                <a:solidFill>
                  <a:srgbClr val="FFFFFF"/>
                </a:solidFill>
              </a:rPr>
              <a:t>	</a:t>
            </a:r>
            <a:r>
              <a:rPr lang="en-US" sz="9600">
                <a:solidFill>
                  <a:srgbClr val="FFFFFF"/>
                </a:solidFill>
              </a:rPr>
              <a:t>Follow Estes Valley Fire Protection at estesvalleyfire.org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1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1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1200">
                <a:solidFill>
                  <a:srgbClr val="FFFFFF"/>
                </a:solidFill>
              </a:rPr>
              <a:t>  </a:t>
            </a:r>
            <a:r>
              <a:rPr lang="en-US" sz="11200" b="1">
                <a:solidFill>
                  <a:srgbClr val="FFFFFF"/>
                </a:solidFill>
              </a:rPr>
              <a:t>We are all in this together</a:t>
            </a:r>
            <a:endParaRPr>
              <a:solidFill>
                <a:srgbClr val="FFFFFF"/>
              </a:solidFill>
            </a:endParaRPr>
          </a:p>
          <a:p>
            <a:pPr marL="1028700" lvl="1" indent="-527050" algn="l" rtl="0">
              <a:spcBef>
                <a:spcPts val="140"/>
              </a:spcBef>
              <a:spcAft>
                <a:spcPts val="1200"/>
              </a:spcAft>
              <a:buClr>
                <a:schemeClr val="dk1"/>
              </a:buClr>
              <a:buSzPct val="200000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64" name="Google Shape;164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chemeClr val="dk2"/>
                </a:solidFill>
              </a:rPr>
              <a:t>13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8.1 Community Wildfire Protection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0" name="Google Shape;170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>
                <a:solidFill>
                  <a:srgbClr val="FFFFFF"/>
                </a:solidFill>
              </a:rPr>
              <a:t>MHPOA One Time Per Year Slash Chipping</a:t>
            </a:r>
            <a:endParaRPr>
              <a:solidFill>
                <a:srgbClr val="FFFFFF"/>
              </a:solidFill>
            </a:endParaRPr>
          </a:p>
          <a:p>
            <a:pPr marL="1028700" lvl="1" indent="-5080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000">
              <a:solidFill>
                <a:srgbClr val="FFFFFF"/>
              </a:solidFill>
            </a:endParaRPr>
          </a:p>
          <a:p>
            <a:pPr marL="1028700" lvl="1" indent="-56007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AutoNum type="arabicPeriod"/>
            </a:pPr>
            <a:r>
              <a:rPr lang="en-US" sz="2400">
                <a:solidFill>
                  <a:srgbClr val="FFFFFF"/>
                </a:solidFill>
              </a:rPr>
              <a:t>Part of MHPOA Fire Risk Mitigation</a:t>
            </a:r>
            <a:endParaRPr>
              <a:solidFill>
                <a:srgbClr val="FFFFFF"/>
              </a:solidFill>
            </a:endParaRPr>
          </a:p>
          <a:p>
            <a:pPr marL="1028700" lvl="1" indent="-5080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1000">
              <a:solidFill>
                <a:srgbClr val="FFFFFF"/>
              </a:solidFill>
            </a:endParaRPr>
          </a:p>
          <a:p>
            <a:pPr marL="1028700" lvl="1" indent="-56007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AutoNum type="arabicPeriod"/>
            </a:pPr>
            <a:r>
              <a:rPr lang="en-US" sz="2400">
                <a:solidFill>
                  <a:srgbClr val="FFFFFF"/>
                </a:solidFill>
              </a:rPr>
              <a:t>One time per year, some time after 1</a:t>
            </a:r>
            <a:r>
              <a:rPr lang="en-US" sz="2400" baseline="30000">
                <a:solidFill>
                  <a:srgbClr val="FFFFFF"/>
                </a:solidFill>
              </a:rPr>
              <a:t>st</a:t>
            </a:r>
            <a:r>
              <a:rPr lang="en-US" sz="2400">
                <a:solidFill>
                  <a:srgbClr val="FFFFFF"/>
                </a:solidFill>
              </a:rPr>
              <a:t> Saturday in June</a:t>
            </a:r>
            <a:endParaRPr>
              <a:solidFill>
                <a:srgbClr val="FFFFFF"/>
              </a:solidFill>
            </a:endParaRPr>
          </a:p>
          <a:p>
            <a:pPr marL="1028700" lvl="1" indent="-5080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1000">
              <a:solidFill>
                <a:srgbClr val="FFFFFF"/>
              </a:solidFill>
            </a:endParaRPr>
          </a:p>
          <a:p>
            <a:pPr marL="1028700" lvl="1" indent="-56007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AutoNum type="arabicPeriod"/>
            </a:pPr>
            <a:r>
              <a:rPr lang="en-US" sz="2400">
                <a:solidFill>
                  <a:srgbClr val="FFFFFF"/>
                </a:solidFill>
              </a:rPr>
              <a:t>Slash burning is illegal from May 2 to Sept 30</a:t>
            </a:r>
            <a:endParaRPr>
              <a:solidFill>
                <a:srgbClr val="FFFFFF"/>
              </a:solidFill>
            </a:endParaRPr>
          </a:p>
          <a:p>
            <a:pPr marL="1028700" lvl="1" indent="-5080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1000">
              <a:solidFill>
                <a:srgbClr val="FFFFFF"/>
              </a:solidFill>
            </a:endParaRPr>
          </a:p>
          <a:p>
            <a:pPr marL="1028700" lvl="1" indent="-56007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AutoNum type="arabicPeriod"/>
            </a:pPr>
            <a:r>
              <a:rPr lang="en-US" sz="2400">
                <a:solidFill>
                  <a:srgbClr val="FFFFFF"/>
                </a:solidFill>
              </a:rPr>
              <a:t>Open burning from Oct 1 to May 1 requires a permit</a:t>
            </a:r>
            <a:endParaRPr>
              <a:solidFill>
                <a:srgbClr val="FFFFFF"/>
              </a:solidFill>
            </a:endParaRPr>
          </a:p>
          <a:p>
            <a:pPr marL="1028700" lvl="1" indent="-5080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1000">
              <a:solidFill>
                <a:srgbClr val="FFFFFF"/>
              </a:solidFill>
            </a:endParaRPr>
          </a:p>
          <a:p>
            <a:pPr marL="1028700" lvl="1" indent="-56007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AutoNum type="arabicPeriod"/>
            </a:pPr>
            <a:r>
              <a:rPr lang="en-US" sz="2400">
                <a:solidFill>
                  <a:srgbClr val="FFFFFF"/>
                </a:solidFill>
              </a:rPr>
              <a:t>Open burning without a permit: $10,000 per day fine</a:t>
            </a:r>
            <a:endParaRPr>
              <a:solidFill>
                <a:srgbClr val="FFFFFF"/>
              </a:solidFill>
            </a:endParaRPr>
          </a:p>
          <a:p>
            <a:pPr marL="1028700" lvl="1" indent="-4191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>
              <a:solidFill>
                <a:srgbClr val="FFFFFF"/>
              </a:solidFill>
            </a:endParaRPr>
          </a:p>
          <a:p>
            <a:pPr marL="1028700" lvl="1" indent="-4191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>
              <a:solidFill>
                <a:srgbClr val="FFFFFF"/>
              </a:solidFill>
            </a:endParaRPr>
          </a:p>
          <a:p>
            <a:pPr marL="1028700" lvl="1" indent="-393700" algn="l" rtl="0">
              <a:spcBef>
                <a:spcPts val="560"/>
              </a:spcBef>
              <a:spcAft>
                <a:spcPts val="1200"/>
              </a:spcAft>
              <a:buClr>
                <a:schemeClr val="dk1"/>
              </a:buClr>
              <a:buSzPct val="200000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71" name="Google Shape;171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chemeClr val="dk2"/>
                </a:solidFill>
              </a:rPr>
              <a:t>14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8.1 Community Wildfire Protection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8" name="Google Shape;178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1028700" lvl="1" indent="-4191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1028700" lvl="1" indent="-393700" algn="l" rtl="0">
              <a:spcBef>
                <a:spcPts val="560"/>
              </a:spcBef>
              <a:spcAft>
                <a:spcPts val="120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79" name="Google Shape;179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chemeClr val="dk2"/>
                </a:solidFill>
              </a:rPr>
              <a:t>15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180" name="Google Shape;18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5087" y="1295400"/>
            <a:ext cx="6473825" cy="515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8.2 WAPA Power Line Project Update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7" name="Google Shape;187;p16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28700" lvl="1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1028700" lvl="1" indent="-393700" algn="l" rtl="0">
              <a:spcBef>
                <a:spcPts val="560"/>
              </a:spcBef>
              <a:spcAft>
                <a:spcPts val="120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88" name="Google Shape;188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chemeClr val="dk2"/>
                </a:solidFill>
              </a:rPr>
              <a:t>16</a:t>
            </a:fld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189" name="Google Shape;189;p16"/>
          <p:cNvGraphicFramePr/>
          <p:nvPr/>
        </p:nvGraphicFramePr>
        <p:xfrm>
          <a:off x="914400" y="1004253"/>
          <a:ext cx="7315200" cy="5652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315200" imgH="5652829" progId="AcroExch.Document.DC">
                  <p:embed/>
                </p:oleObj>
              </mc:Choice>
              <mc:Fallback>
                <p:oleObj r:id="rId3" imgW="7315200" imgH="5652829" progId="AcroExch.Document.DC">
                  <p:embed/>
                  <p:pic>
                    <p:nvPicPr>
                      <p:cNvPr id="189" name="Google Shape;189;p16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914400" y="1004253"/>
                        <a:ext cx="7315200" cy="56528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8.3 Larimer County Noxious Weed Management Code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5" name="Google Shape;195;p17"/>
          <p:cNvSpPr txBox="1">
            <a:spLocks noGrp="1"/>
          </p:cNvSpPr>
          <p:nvPr>
            <p:ph type="body" idx="1"/>
          </p:nvPr>
        </p:nvSpPr>
        <p:spPr>
          <a:xfrm>
            <a:off x="465083" y="1828800"/>
            <a:ext cx="82296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1028700" lvl="1" indent="-571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FFFFFF"/>
                </a:solidFill>
              </a:rPr>
              <a:t>Under Larimer County Code property owners are responsible for noxious weed management.</a:t>
            </a:r>
            <a:endParaRPr>
              <a:solidFill>
                <a:srgbClr val="FFFFFF"/>
              </a:solidFill>
            </a:endParaRPr>
          </a:p>
          <a:p>
            <a:pPr marL="1028700" lvl="1" indent="-4191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rgbClr val="FFFFFF"/>
              </a:solidFill>
            </a:endParaRPr>
          </a:p>
          <a:p>
            <a:pPr marL="1028700" lvl="1" indent="-5715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FFFFFF"/>
                </a:solidFill>
              </a:rPr>
              <a:t>Contact Estes Land Stewardship Association for weed information and help:  ELSA.weeds@gmail.com</a:t>
            </a:r>
            <a:endParaRPr>
              <a:solidFill>
                <a:srgbClr val="FFFFFF"/>
              </a:solidFill>
            </a:endParaRPr>
          </a:p>
          <a:p>
            <a:pPr marL="1028700" lvl="1" indent="-4191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rgbClr val="FFFFFF"/>
              </a:solidFill>
            </a:endParaRPr>
          </a:p>
          <a:p>
            <a:pPr marL="1028700" lvl="1" indent="-5715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FFFFFF"/>
                </a:solidFill>
              </a:rPr>
              <a:t>Larimer County Weed Control Program</a:t>
            </a:r>
            <a:endParaRPr>
              <a:solidFill>
                <a:srgbClr val="FFFFFF"/>
              </a:solidFill>
            </a:endParaRPr>
          </a:p>
          <a:p>
            <a:pPr marL="457200" lvl="1" indent="0" algn="l" rtl="0">
              <a:spcBef>
                <a:spcPts val="48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rgbClr val="FFFFFF"/>
                </a:solidFill>
              </a:rPr>
              <a:t>		(970) 498-7683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6" name="Google Shape;19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chemeClr val="dk2"/>
                </a:solidFill>
              </a:rPr>
              <a:t>17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8.4 MHPOA Snow Plowing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28700" lvl="1" indent="-508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000">
              <a:solidFill>
                <a:srgbClr val="FFFFFF"/>
              </a:solidFill>
            </a:endParaRPr>
          </a:p>
          <a:p>
            <a:pPr marL="1028700" lvl="1" indent="-5715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FFFFFF"/>
                </a:solidFill>
              </a:rPr>
              <a:t>Plowing when 4 or more inches of snow</a:t>
            </a:r>
            <a:endParaRPr>
              <a:solidFill>
                <a:srgbClr val="FFFFFF"/>
              </a:solidFill>
            </a:endParaRPr>
          </a:p>
          <a:p>
            <a:pPr marL="1028700" lvl="1" indent="-4191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rgbClr val="FFFFFF"/>
              </a:solidFill>
            </a:endParaRPr>
          </a:p>
          <a:p>
            <a:pPr marL="1028700" lvl="1" indent="-5715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FFFFFF"/>
                </a:solidFill>
              </a:rPr>
              <a:t>No specific time expectation for plowing</a:t>
            </a:r>
            <a:endParaRPr>
              <a:solidFill>
                <a:srgbClr val="FFFFFF"/>
              </a:solidFill>
            </a:endParaRPr>
          </a:p>
          <a:p>
            <a:pPr marL="1028700" lvl="1" indent="-4191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rgbClr val="FFFFFF"/>
              </a:solidFill>
            </a:endParaRPr>
          </a:p>
          <a:p>
            <a:pPr marL="1028700" lvl="1" indent="-5715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FFFFFF"/>
                </a:solidFill>
              </a:rPr>
              <a:t>Piles across driveway are owner’s responsibility</a:t>
            </a:r>
            <a:endParaRPr>
              <a:solidFill>
                <a:srgbClr val="FFFFFF"/>
              </a:solidFill>
            </a:endParaRPr>
          </a:p>
          <a:p>
            <a:pPr marL="1028700" lvl="1" indent="-4191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rgbClr val="FFFFFF"/>
              </a:solidFill>
            </a:endParaRPr>
          </a:p>
          <a:p>
            <a:pPr marL="1028700" lvl="1" indent="-5715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FFFFFF"/>
                </a:solidFill>
              </a:rPr>
              <a:t>We live on a mountain !    Be prepared !</a:t>
            </a:r>
            <a:endParaRPr>
              <a:solidFill>
                <a:srgbClr val="FFFFFF"/>
              </a:solidFill>
            </a:endParaRPr>
          </a:p>
          <a:p>
            <a:pPr marL="1028700" lvl="1" indent="-393700" algn="l" rtl="0">
              <a:spcBef>
                <a:spcPts val="560"/>
              </a:spcBef>
              <a:spcAft>
                <a:spcPts val="120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chemeClr val="dk2"/>
                </a:solidFill>
              </a:rPr>
              <a:t>18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8.5 Estes Valley Broadband Update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9" name="Google Shape;209;p19"/>
          <p:cNvSpPr txBox="1">
            <a:spLocks noGrp="1"/>
          </p:cNvSpPr>
          <p:nvPr>
            <p:ph type="body" idx="1"/>
          </p:nvPr>
        </p:nvSpPr>
        <p:spPr>
          <a:xfrm>
            <a:off x="762000" y="1600200"/>
            <a:ext cx="7772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rgbClr val="FFFFFF"/>
                </a:solidFill>
              </a:rPr>
              <a:t>Based on Estes Park Light &amp; Power's smart grid fiber-optic infrastructure. Symmetric Gigabit service (1,000 Megabits)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rgbClr val="FFFFFF"/>
                </a:solidFill>
              </a:rPr>
              <a:t>Installation is currently underway in our community.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 sz="8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rgbClr val="FFFFFF"/>
                </a:solidFill>
              </a:rPr>
              <a:t>Trailblazerbroadband.com  970-577-3770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rgbClr val="FFFFFF"/>
                </a:solidFill>
              </a:rPr>
              <a:t>We have a guest speaker from Trailblazer here to tell us more.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MHPOA Annual Meeting Agenda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9" name="Google Shape;79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>
                <a:solidFill>
                  <a:srgbClr val="FFFFFF"/>
                </a:solidFill>
              </a:rPr>
              <a:t>1. Update on covenant revision Voting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>
                <a:solidFill>
                  <a:srgbClr val="FFFFFF"/>
                </a:solidFill>
              </a:rPr>
              <a:t>2. Elections: 2021-2022 Board 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>
                <a:solidFill>
                  <a:srgbClr val="FFFFFF"/>
                </a:solidFill>
              </a:rPr>
              <a:t>     and ACC Openings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>
                <a:solidFill>
                  <a:srgbClr val="FFFFFF"/>
                </a:solidFill>
              </a:rPr>
              <a:t>3. Approve 2019-2020 Annual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>
                <a:solidFill>
                  <a:srgbClr val="FFFFFF"/>
                </a:solidFill>
              </a:rPr>
              <a:t>     Meeting Minutes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>
                <a:solidFill>
                  <a:srgbClr val="FFFFFF"/>
                </a:solidFill>
              </a:rPr>
              <a:t>4. 2020-21 Financials 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>
                <a:solidFill>
                  <a:srgbClr val="FFFFFF"/>
                </a:solidFill>
              </a:rPr>
              <a:t>5. 2021-22 Budget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444"/>
              </a:spcBef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80" name="Google Shape;80;p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191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>
                <a:solidFill>
                  <a:srgbClr val="FFFFFF"/>
                </a:solidFill>
              </a:rPr>
              <a:t>6. GID-11 Roads Report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>
                <a:solidFill>
                  <a:srgbClr val="FFFFFF"/>
                </a:solidFill>
              </a:rPr>
              <a:t>7. ACC – Architecture Control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>
                <a:solidFill>
                  <a:srgbClr val="FFFFFF"/>
                </a:solidFill>
              </a:rPr>
              <a:t>     Committee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>
                <a:solidFill>
                  <a:srgbClr val="FFFFFF"/>
                </a:solidFill>
              </a:rPr>
              <a:t>8. Trail Blazer Broadband Presentation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>
                <a:solidFill>
                  <a:srgbClr val="FFFFFF"/>
                </a:solidFill>
              </a:rPr>
              <a:t>9. Brief Mentions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>
                <a:solidFill>
                  <a:srgbClr val="FFFFFF"/>
                </a:solidFill>
              </a:rPr>
              <a:t>10. Any New Business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518"/>
              </a:spcBef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1" name="Google Shape;81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2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0"/>
          <p:cNvSpPr/>
          <p:nvPr/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0"/>
          <p:cNvSpPr txBox="1"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Trailblazer Construction schedule</a:t>
            </a:r>
            <a:endParaRPr/>
          </a:p>
        </p:txBody>
      </p:sp>
      <p:pic>
        <p:nvPicPr>
          <p:cNvPr id="216" name="Google Shape;216;p20" descr="Map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2600" y="1745839"/>
            <a:ext cx="8178799" cy="425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chemeClr val="dk2"/>
                </a:solidFill>
              </a:rPr>
              <a:t>20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Meeting Adjourned</a:t>
            </a:r>
            <a:endParaRPr/>
          </a:p>
        </p:txBody>
      </p:sp>
      <p:sp>
        <p:nvSpPr>
          <p:cNvPr id="223" name="Google Shape;223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rgbClr val="FFFFFF"/>
                </a:solidFill>
              </a:rPr>
              <a:t>Thanks for your partnership in this great community!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rgbClr val="FFFFFF"/>
                </a:solidFill>
              </a:rPr>
              <a:t>Remember to sign-up for our email updates: go to MHPOA.com and enter your email in the Google Group box.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rgbClr val="FFFFFF"/>
                </a:solidFill>
              </a:rPr>
              <a:t>Meadowdale Hills Property Owners Association, Inc.</a:t>
            </a:r>
            <a:endParaRPr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rgbClr val="FFFFFF"/>
                </a:solidFill>
              </a:rPr>
              <a:t>100 Meadowview Drive</a:t>
            </a:r>
            <a:endParaRPr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rgbClr val="FFFFFF"/>
                </a:solidFill>
              </a:rPr>
              <a:t>Estes Park, CO  80517</a:t>
            </a:r>
            <a:endParaRPr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rgbClr val="FFFFFF"/>
                </a:solidFill>
              </a:rPr>
              <a:t>www.MHPOA.com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544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24" name="Google Shape;22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chemeClr val="dk2"/>
                </a:solidFill>
              </a:rPr>
              <a:t>21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"/>
          <p:cNvSpPr txBox="1">
            <a:spLocks noGrp="1"/>
          </p:cNvSpPr>
          <p:nvPr>
            <p:ph type="title"/>
          </p:nvPr>
        </p:nvSpPr>
        <p:spPr>
          <a:xfrm>
            <a:off x="533400" y="1066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1. </a:t>
            </a:r>
            <a:r>
              <a:rPr lang="en-US" sz="4400">
                <a:solidFill>
                  <a:srgbClr val="FFFFFF"/>
                </a:solidFill>
              </a:rPr>
              <a:t>Update on covenant revision Voting</a:t>
            </a:r>
            <a:br>
              <a:rPr lang="en-US" sz="4400">
                <a:solidFill>
                  <a:srgbClr val="FFFFFF"/>
                </a:solidFill>
              </a:rPr>
            </a:br>
            <a:endParaRPr>
              <a:solidFill>
                <a:srgbClr val="FFFFFF"/>
              </a:solidFill>
            </a:endParaRPr>
          </a:p>
        </p:txBody>
      </p:sp>
      <p:sp>
        <p:nvSpPr>
          <p:cNvPr id="87" name="Google Shape;87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88" name="Google Shape;88;p3"/>
          <p:cNvSpPr txBox="1"/>
          <p:nvPr/>
        </p:nvSpPr>
        <p:spPr>
          <a:xfrm>
            <a:off x="1143000" y="2514600"/>
            <a:ext cx="70104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Ballots went out to all community members in February.  </a:t>
            </a:r>
            <a:endParaRPr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current vote tally is 38 yes votes and 33 no votes.  </a:t>
            </a:r>
            <a:endParaRPr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Ballots are required to be notarized and annual dues must be current for the vote to count.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Covenant Revision (cont.)</a:t>
            </a:r>
            <a:endParaRPr/>
          </a:p>
        </p:txBody>
      </p: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0" lvl="2" indent="-254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■"/>
            </a:pPr>
            <a:r>
              <a:rPr lang="en-US" sz="1800">
                <a:solidFill>
                  <a:srgbClr val="FFFFFF"/>
                </a:solidFill>
              </a:rPr>
              <a:t>Compliance with Colorado Common Interest Ownership Act (CCIOA)</a:t>
            </a:r>
            <a:endParaRPr sz="1800">
              <a:solidFill>
                <a:srgbClr val="FFFFFF"/>
              </a:solidFill>
            </a:endParaRPr>
          </a:p>
          <a:p>
            <a:pPr marL="91440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800">
              <a:solidFill>
                <a:srgbClr val="FFFFFF"/>
              </a:solidFill>
            </a:endParaRPr>
          </a:p>
          <a:p>
            <a:pPr marL="1143000" lvl="2" indent="-254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800"/>
              <a:buChar char="■"/>
            </a:pPr>
            <a:r>
              <a:rPr lang="en-US" sz="1800">
                <a:solidFill>
                  <a:srgbClr val="FFFFFF"/>
                </a:solidFill>
              </a:rPr>
              <a:t>Newly signed law is going into effect in September regarding signs.</a:t>
            </a:r>
            <a:endParaRPr sz="1800">
              <a:solidFill>
                <a:srgbClr val="FFFFFF"/>
              </a:solidFill>
            </a:endParaRPr>
          </a:p>
          <a:p>
            <a:pPr marL="1143000" lvl="2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2000">
              <a:solidFill>
                <a:srgbClr val="FFFFFF"/>
              </a:solidFill>
            </a:endParaRPr>
          </a:p>
          <a:p>
            <a:pPr marL="1143000" lvl="2" indent="-254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800"/>
              <a:buChar char="■"/>
            </a:pPr>
            <a:r>
              <a:rPr lang="en-US" sz="1800">
                <a:solidFill>
                  <a:srgbClr val="FFFFFF"/>
                </a:solidFill>
              </a:rPr>
              <a:t>Align MHPOA Protective Covenants with Larimer County Land Use Code and other applicable Larimer County Codes</a:t>
            </a:r>
            <a:endParaRPr sz="1800">
              <a:solidFill>
                <a:srgbClr val="FFFFFF"/>
              </a:solidFill>
            </a:endParaRPr>
          </a:p>
          <a:p>
            <a:pPr marL="1143000" lvl="2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2000">
              <a:solidFill>
                <a:srgbClr val="FFFFFF"/>
              </a:solidFill>
            </a:endParaRPr>
          </a:p>
          <a:p>
            <a:pPr marL="1143000" lvl="2" indent="-254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800"/>
              <a:buChar char="■"/>
            </a:pPr>
            <a:r>
              <a:rPr lang="en-US" sz="1800">
                <a:solidFill>
                  <a:srgbClr val="FFFFFF"/>
                </a:solidFill>
              </a:rPr>
              <a:t>Adoption will require agreement by 50% plus one (84)  MHPOA properties</a:t>
            </a:r>
            <a:endParaRPr sz="1800">
              <a:solidFill>
                <a:srgbClr val="FFFFFF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endParaRPr sz="2200">
              <a:solidFill>
                <a:srgbClr val="FFFFFF"/>
              </a:solidFill>
            </a:endParaRPr>
          </a:p>
        </p:txBody>
      </p:sp>
      <p:sp>
        <p:nvSpPr>
          <p:cNvPr id="95" name="Google Shape;95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chemeClr val="dk2"/>
                </a:solidFill>
              </a:rPr>
              <a:t>4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F3F3F3"/>
                </a:solidFill>
              </a:rPr>
              <a:t>2a. MHPOA Board of Directors</a:t>
            </a:r>
            <a:endParaRPr>
              <a:solidFill>
                <a:srgbClr val="F3F3F3"/>
              </a:solidFill>
            </a:endParaRPr>
          </a:p>
        </p:txBody>
      </p:sp>
      <p:graphicFrame>
        <p:nvGraphicFramePr>
          <p:cNvPr id="101" name="Google Shape;101;p5"/>
          <p:cNvGraphicFramePr/>
          <p:nvPr/>
        </p:nvGraphicFramePr>
        <p:xfrm>
          <a:off x="864476" y="1295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{EC969294-4B5A-4451-9BF3-C1E69B9E06A6}</a:tableStyleId>
              </a:tblPr>
              <a:tblGrid>
                <a:gridCol w="280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/>
                        <a:t> Office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 Current Board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 Proposed Board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 President</a:t>
                      </a:r>
                      <a:endParaRPr sz="1800" b="0" i="0" u="none" strike="noStrike" cap="none">
                        <a:solidFill>
                          <a:srgbClr val="3E231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 Josh Leeds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highlight>
                            <a:srgbClr val="FFFF00"/>
                          </a:highlight>
                        </a:rPr>
                        <a:t>Kathy Moran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 Vice President</a:t>
                      </a:r>
                      <a:endParaRPr sz="1800" b="0" i="0" u="none" strike="noStrike" cap="none">
                        <a:solidFill>
                          <a:srgbClr val="3E231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/>
                        <a:t>Kathy Moran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highlight>
                            <a:srgbClr val="FFFF00"/>
                          </a:highlight>
                        </a:rPr>
                        <a:t> ___________</a:t>
                      </a:r>
                      <a:endParaRPr sz="1800" b="1" i="0" u="none" strike="noStrike" cap="none">
                        <a:solidFill>
                          <a:srgbClr val="981800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 Secretary/Treasurer</a:t>
                      </a:r>
                      <a:endParaRPr sz="1800" b="0" i="0" u="none" strike="noStrike" cap="none">
                        <a:solidFill>
                          <a:srgbClr val="3E231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 </a:t>
                      </a:r>
                      <a:r>
                        <a:rPr lang="en-US" sz="1800" b="0" i="0" u="none" strike="noStrike" cap="none">
                          <a:solidFill>
                            <a:srgbClr val="3E231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Caity Leeds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en-US" sz="1800" b="1" i="0" u="none" strike="noStrike" cap="none">
                          <a:solidFill>
                            <a:srgbClr val="3E231A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Brigitte Delisa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 Director-at-Large 1</a:t>
                      </a:r>
                      <a:endParaRPr sz="1800" b="0" i="0" u="none" strike="noStrike" cap="none">
                        <a:solidFill>
                          <a:srgbClr val="3E231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Kevan Davidson 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/>
                        <a:t> </a:t>
                      </a: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Kevan Davidson</a:t>
                      </a:r>
                      <a:endParaRPr/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 Director-at-Large 2</a:t>
                      </a:r>
                      <a:endParaRPr sz="1800" b="0" i="0" u="none" strike="noStrike" cap="none">
                        <a:solidFill>
                          <a:srgbClr val="3E231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 Chip Sproul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 Chip Sproul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 Director-at-Large 3</a:t>
                      </a:r>
                      <a:endParaRPr sz="1800" b="0" i="0" u="none" strike="noStrike" cap="none">
                        <a:solidFill>
                          <a:srgbClr val="3E231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 Keith Pearson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 Keith Pearson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 Director-at-Large 4</a:t>
                      </a:r>
                      <a:endParaRPr sz="1800" b="0" i="0" u="none" strike="noStrike" cap="none">
                        <a:solidFill>
                          <a:srgbClr val="3E231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Brigitte Delisa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Dan Turk</a:t>
                      </a:r>
                      <a:endParaRPr/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5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 Director-at-Large 5</a:t>
                      </a:r>
                      <a:endParaRPr sz="1800" b="0" i="0" u="none" strike="noStrike" cap="none">
                        <a:solidFill>
                          <a:srgbClr val="3E231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/>
                        <a:t> Butch Lundstedt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highlight>
                            <a:srgbClr val="FFFF00"/>
                          </a:highlight>
                        </a:rPr>
                        <a:t>Paul Druin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7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 Past President - Ex Officio</a:t>
                      </a:r>
                      <a:endParaRPr sz="1800" b="0" i="0" u="none" strike="noStrike" cap="none">
                        <a:solidFill>
                          <a:srgbClr val="3E231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 David Batey</a:t>
                      </a:r>
                      <a:endParaRPr sz="1800" b="0" i="0" u="none" strike="noStrike" cap="none">
                        <a:solidFill>
                          <a:srgbClr val="3E231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/>
                        <a:t> Josh Leeds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2" name="Google Shape;10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chemeClr val="dk2"/>
                </a:solidFill>
              </a:rPr>
              <a:t>5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2b. Architecture Control Committee</a:t>
            </a:r>
            <a:endParaRPr>
              <a:solidFill>
                <a:srgbClr val="FFFFFF"/>
              </a:solidFill>
            </a:endParaRPr>
          </a:p>
        </p:txBody>
      </p:sp>
      <p:graphicFrame>
        <p:nvGraphicFramePr>
          <p:cNvPr id="108" name="Google Shape;108;p6"/>
          <p:cNvGraphicFramePr/>
          <p:nvPr/>
        </p:nvGraphicFramePr>
        <p:xfrm>
          <a:off x="1014248" y="1752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{EC969294-4B5A-4451-9BF3-C1E69B9E06A6}</a:tableStyleId>
              </a:tblPr>
              <a:tblGrid>
                <a:gridCol w="276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0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/>
                        <a:t> Office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 Current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 Proposed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 Chair</a:t>
                      </a:r>
                      <a:endParaRPr sz="1800" b="0" i="0" u="none" strike="noStrike" cap="none">
                        <a:solidFill>
                          <a:srgbClr val="3E231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 Keith Pearson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 Keith Pearson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 Member-at-Large 1</a:t>
                      </a:r>
                      <a:endParaRPr sz="1800" b="0" i="0" u="none" strike="noStrike" cap="none">
                        <a:solidFill>
                          <a:srgbClr val="3E231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 Sarah Westerheide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u="none" strike="noStrike" cap="none"/>
                        <a:t>Ron Nicholson</a:t>
                      </a:r>
                      <a:r>
                        <a:rPr lang="en-US" sz="1800" u="none" strike="noStrike" cap="none"/>
                        <a:t> 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 Member-at-Large 2</a:t>
                      </a:r>
                      <a:endParaRPr sz="1800" b="0" i="0" u="none" strike="noStrike" cap="none">
                        <a:solidFill>
                          <a:srgbClr val="3E231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Ron Nicholson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_____________</a:t>
                      </a:r>
                      <a:endParaRPr/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9" name="Google Shape;10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chemeClr val="dk2"/>
                </a:solidFill>
              </a:rPr>
              <a:t>6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>
            <a:spLocks noGrp="1"/>
          </p:cNvSpPr>
          <p:nvPr>
            <p:ph type="title"/>
          </p:nvPr>
        </p:nvSpPr>
        <p:spPr>
          <a:xfrm>
            <a:off x="533400" y="1066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3. 2019-2020 MHPOA Annual Meeting Minutes Approval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5" name="Google Shape;115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7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16" name="Google Shape;116;p7"/>
          <p:cNvSpPr txBox="1"/>
          <p:nvPr/>
        </p:nvSpPr>
        <p:spPr>
          <a:xfrm>
            <a:off x="1409700" y="3124200"/>
            <a:ext cx="63246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2019-2020 MHPOA Annual Meeting Minutes are on the MHPOA Website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 txBox="1"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4. 2020-2021 MHPOA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Financial Report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3" name="Google Shape;123;p8"/>
          <p:cNvSpPr txBox="1">
            <a:spLocks noGrp="1"/>
          </p:cNvSpPr>
          <p:nvPr>
            <p:ph type="body" idx="1"/>
          </p:nvPr>
        </p:nvSpPr>
        <p:spPr>
          <a:xfrm>
            <a:off x="304800" y="3170181"/>
            <a:ext cx="8229600" cy="284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FFFFFF"/>
              </a:solidFill>
            </a:endParaRPr>
          </a:p>
          <a:p>
            <a:pPr marL="1028700" lvl="1" indent="-4191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FFFFFF"/>
              </a:solidFill>
            </a:endParaRPr>
          </a:p>
          <a:p>
            <a:pPr marL="1028700" lvl="1" indent="-393700" algn="l" rtl="0">
              <a:spcBef>
                <a:spcPts val="560"/>
              </a:spcBef>
              <a:spcAft>
                <a:spcPts val="120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24" name="Google Shape;124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8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"/>
          <p:cNvSpPr txBox="1">
            <a:spLocks noGrp="1"/>
          </p:cNvSpPr>
          <p:nvPr>
            <p:ph type="title"/>
          </p:nvPr>
        </p:nvSpPr>
        <p:spPr>
          <a:xfrm>
            <a:off x="470053" y="1219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5. 2021-2022 MHPOA Budget &amp; fiscal year change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1" name="Google Shape;131;p9"/>
          <p:cNvSpPr txBox="1">
            <a:spLocks noGrp="1"/>
          </p:cNvSpPr>
          <p:nvPr>
            <p:ph type="body" idx="1"/>
          </p:nvPr>
        </p:nvSpPr>
        <p:spPr>
          <a:xfrm>
            <a:off x="470053" y="2696512"/>
            <a:ext cx="8229600" cy="292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FFFFFF"/>
              </a:solidFill>
            </a:endParaRPr>
          </a:p>
          <a:p>
            <a:pPr marL="457200" lvl="1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rgbClr val="FFFFFF"/>
                </a:solidFill>
              </a:rPr>
              <a:t>Proposed revision to section 12.1 of the bylaws from </a:t>
            </a:r>
            <a:endParaRPr>
              <a:solidFill>
                <a:srgbClr val="FFFFFF"/>
              </a:solidFill>
            </a:endParaRPr>
          </a:p>
          <a:p>
            <a:pPr marL="457200" lvl="1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rgbClr val="FFFFFF"/>
                </a:solidFill>
              </a:rPr>
              <a:t>“The Association shall operate upon a fiscal year beginning September 1st and ending August 31st”</a:t>
            </a:r>
            <a:endParaRPr>
              <a:solidFill>
                <a:srgbClr val="FFFFFF"/>
              </a:solidFill>
            </a:endParaRPr>
          </a:p>
          <a:p>
            <a:pPr marL="457200" lvl="1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rgbClr val="FFFFFF"/>
                </a:solidFill>
              </a:rPr>
              <a:t>To </a:t>
            </a:r>
            <a:endParaRPr>
              <a:solidFill>
                <a:srgbClr val="FFFFFF"/>
              </a:solidFill>
            </a:endParaRPr>
          </a:p>
          <a:p>
            <a:pPr marL="457200" lvl="1" indent="0" algn="l" rtl="0">
              <a:spcBef>
                <a:spcPts val="48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rgbClr val="FFFFFF"/>
                </a:solidFill>
              </a:rPr>
              <a:t>“The Association shall operate upon a fiscal year beginning January 1st and ending December 31st.”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2" name="Google Shape;132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9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927</Words>
  <Application>Microsoft Office PowerPoint</Application>
  <PresentationFormat>On-screen Show (4:3)</PresentationFormat>
  <Paragraphs>212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Simple Light</vt:lpstr>
      <vt:lpstr>AcroExch.Document.DC</vt:lpstr>
      <vt:lpstr>Meadowdale Hills  Property Owners Association   2021 Annual Meeting In-Person and by Zoom</vt:lpstr>
      <vt:lpstr>MHPOA Annual Meeting Agenda</vt:lpstr>
      <vt:lpstr>1. Update on covenant revision Voting </vt:lpstr>
      <vt:lpstr>Covenant Revision (cont.)</vt:lpstr>
      <vt:lpstr>2a. MHPOA Board of Directors</vt:lpstr>
      <vt:lpstr>2b. Architecture Control Committee</vt:lpstr>
      <vt:lpstr>3. 2019-2020 MHPOA Annual Meeting Minutes Approval</vt:lpstr>
      <vt:lpstr>4. 2020-2021 MHPOA  Financial Report</vt:lpstr>
      <vt:lpstr>5. 2021-2022 MHPOA Budget &amp; fiscal year change</vt:lpstr>
      <vt:lpstr>6. General Improvement District</vt:lpstr>
      <vt:lpstr>7. Architecture Control Committee</vt:lpstr>
      <vt:lpstr>8. Brief Mentions</vt:lpstr>
      <vt:lpstr>8.1 Community Wildfire Protection</vt:lpstr>
      <vt:lpstr>8.1 Community Wildfire Protection</vt:lpstr>
      <vt:lpstr>8.1 Community Wildfire Protection</vt:lpstr>
      <vt:lpstr>8.2 WAPA Power Line Project Update</vt:lpstr>
      <vt:lpstr>8.3 Larimer County Noxious Weed Management Code</vt:lpstr>
      <vt:lpstr>8.4 MHPOA Snow Plowing</vt:lpstr>
      <vt:lpstr>8.5 Estes Valley Broadband Update</vt:lpstr>
      <vt:lpstr>Trailblazer Construction schedule</vt:lpstr>
      <vt:lpstr>Meeting Adjourned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Meadowdale Hills  Property Owners Association   2021 Annual Meeting In-Person and by Zoom</dc:title>
  <dc:creator>David</dc:creator>
  <cp:lastModifiedBy>BRIGITTE DELISA</cp:lastModifiedBy>
  <cp:revision>6</cp:revision>
  <dcterms:created xsi:type="dcterms:W3CDTF">2016-06-30T05:26:04Z</dcterms:created>
  <dcterms:modified xsi:type="dcterms:W3CDTF">2022-07-16T23:21:18Z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0x010100677136831A38FF49906729D489FCA06D</vt:lpwstr>
  </property>
  <property fmtid="{D5CDD505-2E9C-101B-9397-08002B2CF9AE}" pid="3" name="_MarkAsFinal">
    <vt:bool>true</vt:bool>
  </property>
</Properties>
</file>